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18"/>
  </p:notesMasterIdLst>
  <p:sldIdLst>
    <p:sldId id="287" r:id="rId2"/>
    <p:sldId id="348" r:id="rId3"/>
    <p:sldId id="324" r:id="rId4"/>
    <p:sldId id="320" r:id="rId5"/>
    <p:sldId id="316" r:id="rId6"/>
    <p:sldId id="268" r:id="rId7"/>
    <p:sldId id="277" r:id="rId8"/>
    <p:sldId id="318" r:id="rId9"/>
    <p:sldId id="345" r:id="rId10"/>
    <p:sldId id="321" r:id="rId11"/>
    <p:sldId id="284" r:id="rId12"/>
    <p:sldId id="346" r:id="rId13"/>
    <p:sldId id="262" r:id="rId14"/>
    <p:sldId id="349" r:id="rId15"/>
    <p:sldId id="344" r:id="rId16"/>
    <p:sldId id="317"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4"/>
    <p:restoredTop sz="86871" autoAdjust="0"/>
  </p:normalViewPr>
  <p:slideViewPr>
    <p:cSldViewPr snapToGrid="0" snapToObjects="1">
      <p:cViewPr>
        <p:scale>
          <a:sx n="105" d="100"/>
          <a:sy n="105" d="100"/>
        </p:scale>
        <p:origin x="1184" y="8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57DE5A-380C-EF4C-A66C-677E80C51D34}" type="datetimeFigureOut">
              <a:rPr lang="en-US" smtClean="0"/>
              <a:t>11/15/21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E7332A-4F25-174E-AACD-55BE8E2DCABF}" type="slidenum">
              <a:rPr lang="en-US" smtClean="0"/>
              <a:t>‹#›</a:t>
            </a:fld>
            <a:endParaRPr lang="en-US" dirty="0"/>
          </a:p>
        </p:txBody>
      </p:sp>
    </p:spTree>
    <p:extLst>
      <p:ext uri="{BB962C8B-B14F-4D97-AF65-F5344CB8AC3E}">
        <p14:creationId xmlns:p14="http://schemas.microsoft.com/office/powerpoint/2010/main" val="29694586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a:t>
            </a:fld>
            <a:endParaRPr lang="en-US" dirty="0"/>
          </a:p>
        </p:txBody>
      </p:sp>
    </p:spTree>
    <p:extLst>
      <p:ext uri="{BB962C8B-B14F-4D97-AF65-F5344CB8AC3E}">
        <p14:creationId xmlns:p14="http://schemas.microsoft.com/office/powerpoint/2010/main" val="515413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xfrm>
            <a:off x="381000" y="685800"/>
            <a:ext cx="6096000" cy="3429000"/>
          </a:xfrm>
          <a:ln/>
        </p:spPr>
      </p:sp>
      <p:sp>
        <p:nvSpPr>
          <p:cNvPr id="58371" name="Notes Placeholder 2"/>
          <p:cNvSpPr>
            <a:spLocks noGrp="1"/>
          </p:cNvSpPr>
          <p:nvPr>
            <p:ph type="body" idx="1"/>
          </p:nvPr>
        </p:nvSpPr>
        <p:spPr>
          <a:noFill/>
          <a:ln/>
        </p:spPr>
        <p:txBody>
          <a:bodyPr/>
          <a:lstStyle/>
          <a:p>
            <a:pPr eaLnBrk="1" hangingPunct="1"/>
            <a:endParaRPr lang="en-CA">
              <a:latin typeface="Arial" pitchFamily="-93" charset="0"/>
            </a:endParaRPr>
          </a:p>
        </p:txBody>
      </p:sp>
      <p:sp>
        <p:nvSpPr>
          <p:cNvPr id="58372" name="Slide Number Placeholder 3"/>
          <p:cNvSpPr>
            <a:spLocks noGrp="1"/>
          </p:cNvSpPr>
          <p:nvPr>
            <p:ph type="sldNum" sz="quarter" idx="5"/>
          </p:nvPr>
        </p:nvSpPr>
        <p:spPr>
          <a:noFill/>
        </p:spPr>
        <p:txBody>
          <a:bodyPr/>
          <a:lstStyle/>
          <a:p>
            <a:fld id="{0AF9D4CE-5B1C-8646-B3CA-EAB29B1EC20B}" type="slidenum">
              <a:rPr lang="en-US"/>
              <a:pPr/>
              <a:t>15</a:t>
            </a:fld>
            <a:endParaRPr lang="en-US"/>
          </a:p>
        </p:txBody>
      </p:sp>
    </p:spTree>
    <p:extLst>
      <p:ext uri="{BB962C8B-B14F-4D97-AF65-F5344CB8AC3E}">
        <p14:creationId xmlns:p14="http://schemas.microsoft.com/office/powerpoint/2010/main" val="189265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NGS was a Major breakthrough in DNA sequencing technology</a:t>
            </a:r>
          </a:p>
          <a:p>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3</a:t>
            </a:fld>
            <a:endParaRPr lang="en-US" dirty="0"/>
          </a:p>
        </p:txBody>
      </p:sp>
    </p:spTree>
    <p:extLst>
      <p:ext uri="{BB962C8B-B14F-4D97-AF65-F5344CB8AC3E}">
        <p14:creationId xmlns:p14="http://schemas.microsoft.com/office/powerpoint/2010/main" val="759510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"Moore's law" is the observation that the number of transistors in a dense integrated circuit has doubled approximately every two years.</a:t>
            </a:r>
          </a:p>
          <a:p>
            <a:r>
              <a:rPr lang="en-US" dirty="0"/>
              <a:t>Basically, that technology is following an exponential rate of increase. And the NGS breakthrough</a:t>
            </a:r>
            <a:r>
              <a:rPr lang="en-US" baseline="0" dirty="0"/>
              <a:t> deviated from that exponential increase itself exponentially.</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4</a:t>
            </a:fld>
            <a:endParaRPr lang="en-US" dirty="0"/>
          </a:p>
        </p:txBody>
      </p:sp>
    </p:spTree>
    <p:extLst>
      <p:ext uri="{BB962C8B-B14F-4D97-AF65-F5344CB8AC3E}">
        <p14:creationId xmlns:p14="http://schemas.microsoft.com/office/powerpoint/2010/main" val="313596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27FBD0-EE21-5C4F-9A77-E1850146DF1C}" type="slidenum">
              <a:rPr lang="en-US"/>
              <a:pPr/>
              <a:t>6</a:t>
            </a:fld>
            <a:endParaRPr lang="en-US"/>
          </a:p>
        </p:txBody>
      </p:sp>
      <p:sp>
        <p:nvSpPr>
          <p:cNvPr id="1515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51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27FBD0-EE21-5C4F-9A77-E1850146DF1C}" type="slidenum">
              <a:rPr lang="en-US"/>
              <a:pPr/>
              <a:t>7</a:t>
            </a:fld>
            <a:endParaRPr lang="en-US" dirty="0"/>
          </a:p>
        </p:txBody>
      </p:sp>
      <p:sp>
        <p:nvSpPr>
          <p:cNvPr id="1515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515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bioinformatics to call bases in</a:t>
            </a:r>
            <a:r>
              <a:rPr lang="en-US" baseline="0" dirty="0"/>
              <a:t> real time by tracking the </a:t>
            </a:r>
            <a:r>
              <a:rPr lang="en-US" baseline="0" dirty="0" err="1"/>
              <a:t>flourescent</a:t>
            </a:r>
            <a:r>
              <a:rPr lang="en-US" baseline="0" dirty="0"/>
              <a:t> illuminations from the same location/cluster on the flow cell.</a:t>
            </a:r>
          </a:p>
          <a:p>
            <a:r>
              <a:rPr lang="en-US" baseline="0" dirty="0"/>
              <a:t>Calling by the wavelengths of light perceived by a tiny camera looking at the flow cell. Sometimes there is discrepancy about what color light the camera sees. For this reason, NGS has quite a high error rate.</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8</a:t>
            </a:fld>
            <a:endParaRPr lang="en-US" dirty="0"/>
          </a:p>
        </p:txBody>
      </p:sp>
    </p:spTree>
    <p:extLst>
      <p:ext uri="{BB962C8B-B14F-4D97-AF65-F5344CB8AC3E}">
        <p14:creationId xmlns:p14="http://schemas.microsoft.com/office/powerpoint/2010/main" val="94318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Reads are mapped to the human</a:t>
            </a:r>
            <a:r>
              <a:rPr lang="en-US" baseline="0" dirty="0"/>
              <a:t> reference genome.</a:t>
            </a:r>
            <a:endParaRPr lang="en-US" dirty="0"/>
          </a:p>
          <a:p>
            <a:r>
              <a:rPr lang="en-US" dirty="0"/>
              <a:t>Coverage is the average number of </a:t>
            </a:r>
            <a:r>
              <a:rPr lang="en-US" dirty="0" err="1"/>
              <a:t>basepairs</a:t>
            </a:r>
            <a:r>
              <a:rPr lang="en-US" baseline="0" dirty="0"/>
              <a:t> contributing to a call. How many times any given </a:t>
            </a:r>
            <a:r>
              <a:rPr lang="en-US" baseline="0" dirty="0" err="1"/>
              <a:t>basepair</a:t>
            </a:r>
            <a:r>
              <a:rPr lang="en-US" baseline="0" dirty="0"/>
              <a:t> was sequenced. Also called depth.</a:t>
            </a:r>
          </a:p>
          <a:p>
            <a:r>
              <a:rPr lang="en-US" baseline="0" dirty="0"/>
              <a:t>Why do you want a higher coverage?</a:t>
            </a:r>
          </a:p>
          <a:p>
            <a:r>
              <a:rPr lang="en-US" baseline="0" dirty="0"/>
              <a:t>~to get around sequencing error.</a:t>
            </a:r>
          </a:p>
          <a:p>
            <a:r>
              <a:rPr lang="en-US" baseline="0" dirty="0"/>
              <a:t>If only had 1 sequence, 1x coverage, can’t tell if something is a SNP or sequencing error.</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10</a:t>
            </a:fld>
            <a:endParaRPr lang="en-US" dirty="0"/>
          </a:p>
        </p:txBody>
      </p:sp>
    </p:spTree>
    <p:extLst>
      <p:ext uri="{BB962C8B-B14F-4D97-AF65-F5344CB8AC3E}">
        <p14:creationId xmlns:p14="http://schemas.microsoft.com/office/powerpoint/2010/main" val="53512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another </a:t>
            </a:r>
            <a:r>
              <a:rPr lang="en-US" baseline="0" dirty="0" err="1"/>
              <a:t>exome</a:t>
            </a:r>
            <a:r>
              <a:rPr lang="en-US" baseline="0" dirty="0"/>
              <a:t> dataset since reads are all piled up over the exons.</a:t>
            </a:r>
            <a:endParaRPr lang="en-US" dirty="0"/>
          </a:p>
        </p:txBody>
      </p:sp>
      <p:sp>
        <p:nvSpPr>
          <p:cNvPr id="4" name="Slide Number Placeholder 3"/>
          <p:cNvSpPr>
            <a:spLocks noGrp="1"/>
          </p:cNvSpPr>
          <p:nvPr>
            <p:ph type="sldNum" sz="quarter" idx="10"/>
          </p:nvPr>
        </p:nvSpPr>
        <p:spPr/>
        <p:txBody>
          <a:bodyPr/>
          <a:lstStyle/>
          <a:p>
            <a:fld id="{1BE7332A-4F25-174E-AACD-55BE8E2DCABF}" type="slidenum">
              <a:rPr lang="en-US" smtClean="0"/>
              <a:t>11</a:t>
            </a:fld>
            <a:endParaRPr lang="en-US" dirty="0"/>
          </a:p>
        </p:txBody>
      </p:sp>
    </p:spTree>
    <p:extLst>
      <p:ext uri="{BB962C8B-B14F-4D97-AF65-F5344CB8AC3E}">
        <p14:creationId xmlns:p14="http://schemas.microsoft.com/office/powerpoint/2010/main" val="385443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61F2A0-8BE3-5B46-AF09-629AE02A5255}" type="slidenum">
              <a:rPr lang="en-US"/>
              <a:pPr/>
              <a:t>13</a:t>
            </a:fld>
            <a:endParaRPr lang="en-US"/>
          </a:p>
        </p:txBody>
      </p:sp>
      <p:sp>
        <p:nvSpPr>
          <p:cNvPr id="1536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536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D57B0AA-AC8E-4463-ADAC-E87D09B82E4F}" type="slidenum">
              <a:rPr lang="en-US" smtClean="0"/>
              <a:t>‹#›</a:t>
            </a:fld>
            <a:endParaRPr lang="en-US"/>
          </a:p>
        </p:txBody>
      </p:sp>
    </p:spTree>
    <p:extLst>
      <p:ext uri="{BB962C8B-B14F-4D97-AF65-F5344CB8AC3E}">
        <p14:creationId xmlns:p14="http://schemas.microsoft.com/office/powerpoint/2010/main" val="3024632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4193675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3363161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75022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216638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3279655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419999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219971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247148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3117853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6E1E864-B600-3043-A417-1C4E6ABD72A9}" type="datetimeFigureOut">
              <a:rPr lang="en-US" smtClean="0"/>
              <a:t>11/15/21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B8AEAA8-3DE4-4541-A18F-56866B62A93A}" type="slidenum">
              <a:rPr lang="en-US" smtClean="0"/>
              <a:t>‹#›</a:t>
            </a:fld>
            <a:endParaRPr lang="en-US" dirty="0"/>
          </a:p>
        </p:txBody>
      </p:sp>
    </p:spTree>
    <p:extLst>
      <p:ext uri="{BB962C8B-B14F-4D97-AF65-F5344CB8AC3E}">
        <p14:creationId xmlns:p14="http://schemas.microsoft.com/office/powerpoint/2010/main" val="175719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6E1E864-B600-3043-A417-1C4E6ABD72A9}" type="datetimeFigureOut">
              <a:rPr lang="en-US" smtClean="0"/>
              <a:t>11/15/21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B8AEAA8-3DE4-4541-A18F-56866B62A93A}" type="slidenum">
              <a:rPr lang="en-US" smtClean="0"/>
              <a:t>‹#›</a:t>
            </a:fld>
            <a:endParaRPr lang="en-US" dirty="0"/>
          </a:p>
        </p:txBody>
      </p:sp>
    </p:spTree>
    <p:extLst>
      <p:ext uri="{BB962C8B-B14F-4D97-AF65-F5344CB8AC3E}">
        <p14:creationId xmlns:p14="http://schemas.microsoft.com/office/powerpoint/2010/main" val="230234367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44957"/>
            <a:ext cx="9231923" cy="1662729"/>
          </a:xfrm>
        </p:spPr>
        <p:txBody>
          <a:bodyPr/>
          <a:lstStyle/>
          <a:p>
            <a:r>
              <a:rPr lang="en-US" sz="4400" dirty="0"/>
              <a:t>Sequencing technology and the Human Genome Project</a:t>
            </a:r>
            <a:endParaRPr lang="en-US" sz="3600" dirty="0"/>
          </a:p>
        </p:txBody>
      </p:sp>
      <p:sp>
        <p:nvSpPr>
          <p:cNvPr id="3" name="Subtitle 2"/>
          <p:cNvSpPr>
            <a:spLocks noGrp="1"/>
          </p:cNvSpPr>
          <p:nvPr>
            <p:ph type="subTitle" idx="1"/>
          </p:nvPr>
        </p:nvSpPr>
        <p:spPr>
          <a:xfrm>
            <a:off x="685800" y="1517773"/>
            <a:ext cx="7772400" cy="877824"/>
          </a:xfrm>
        </p:spPr>
        <p:txBody>
          <a:bodyPr>
            <a:normAutofit/>
          </a:bodyPr>
          <a:lstStyle/>
          <a:p>
            <a:r>
              <a:rPr lang="en-US" dirty="0"/>
              <a:t>Konrad </a:t>
            </a:r>
            <a:r>
              <a:rPr lang="en-US" dirty="0" err="1"/>
              <a:t>Karczewski</a:t>
            </a:r>
            <a:endParaRPr lang="en-US" dirty="0"/>
          </a:p>
          <a:p>
            <a:r>
              <a:rPr lang="en-US" dirty="0"/>
              <a:t>Adapted from Elizabeth Atkinson</a:t>
            </a:r>
          </a:p>
        </p:txBody>
      </p:sp>
      <p:pic>
        <p:nvPicPr>
          <p:cNvPr id="4" name="Picture 3"/>
          <p:cNvPicPr>
            <a:picLocks noChangeAspect="1"/>
          </p:cNvPicPr>
          <p:nvPr/>
        </p:nvPicPr>
        <p:blipFill>
          <a:blip r:embed="rId3"/>
          <a:stretch>
            <a:fillRect/>
          </a:stretch>
        </p:blipFill>
        <p:spPr>
          <a:xfrm>
            <a:off x="0" y="2363550"/>
            <a:ext cx="9144000" cy="3637201"/>
          </a:xfrm>
          <a:prstGeom prst="rect">
            <a:avLst/>
          </a:prstGeom>
        </p:spPr>
      </p:pic>
    </p:spTree>
    <p:extLst>
      <p:ext uri="{BB962C8B-B14F-4D97-AF65-F5344CB8AC3E}">
        <p14:creationId xmlns:p14="http://schemas.microsoft.com/office/powerpoint/2010/main" val="3305971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3" y="105022"/>
            <a:ext cx="7770813" cy="855784"/>
          </a:xfrm>
        </p:spPr>
        <p:txBody>
          <a:bodyPr/>
          <a:lstStyle/>
          <a:p>
            <a:r>
              <a:rPr lang="en-US" dirty="0"/>
              <a:t>NGS data</a:t>
            </a:r>
          </a:p>
        </p:txBody>
      </p:sp>
      <p:pic>
        <p:nvPicPr>
          <p:cNvPr id="4" name="Picture 2" descr="figure_04_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773" y="294375"/>
            <a:ext cx="6992003" cy="4849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8220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gv_snap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930"/>
            <a:ext cx="9144000" cy="4746222"/>
          </a:xfrm>
          <a:prstGeom prst="rect">
            <a:avLst/>
          </a:prstGeom>
        </p:spPr>
      </p:pic>
      <p:sp>
        <p:nvSpPr>
          <p:cNvPr id="3" name="Title 1"/>
          <p:cNvSpPr txBox="1">
            <a:spLocks/>
          </p:cNvSpPr>
          <p:nvPr/>
        </p:nvSpPr>
        <p:spPr>
          <a:xfrm>
            <a:off x="1256998" y="-754602"/>
            <a:ext cx="6932917" cy="347163"/>
          </a:xfrm>
          <a:prstGeom prst="rect">
            <a:avLst/>
          </a:prstGeom>
        </p:spPr>
        <p:txBody>
          <a:bodyPr/>
          <a:lstStyle>
            <a:lvl1pPr algn="ctr" defTabSz="457200" rtl="0" eaLnBrk="1" latinLnBrk="0" hangingPunct="1">
              <a:spcBef>
                <a:spcPct val="0"/>
              </a:spcBef>
              <a:buNone/>
              <a:defRPr sz="4400" kern="1200">
                <a:solidFill>
                  <a:schemeClr val="tx1"/>
                </a:solidFill>
                <a:latin typeface="Helvetica"/>
                <a:ea typeface="+mj-ea"/>
                <a:cs typeface="Helvetica"/>
              </a:defRPr>
            </a:lvl1pPr>
          </a:lstStyle>
          <a:p>
            <a:endParaRPr lang="en-US" sz="4000" dirty="0">
              <a:solidFill>
                <a:srgbClr val="CDD4D7"/>
              </a:solidFill>
              <a:latin typeface="+mj-lt"/>
            </a:endParaRPr>
          </a:p>
        </p:txBody>
      </p:sp>
      <p:sp>
        <p:nvSpPr>
          <p:cNvPr id="7" name="Title 1"/>
          <p:cNvSpPr txBox="1">
            <a:spLocks/>
          </p:cNvSpPr>
          <p:nvPr/>
        </p:nvSpPr>
        <p:spPr>
          <a:xfrm>
            <a:off x="457201" y="-634444"/>
            <a:ext cx="5636541" cy="849787"/>
          </a:xfrm>
          <a:prstGeom prst="rect">
            <a:avLst/>
          </a:prstGeom>
        </p:spPr>
        <p:txBody>
          <a:bodyPr anchor="ctr">
            <a:normAutofit/>
          </a:bodyPr>
          <a:lstStyle/>
          <a:p>
            <a:pPr algn="ctr">
              <a:defRPr/>
            </a:pPr>
            <a:endParaRPr lang="en-US" sz="4400" b="1" dirty="0">
              <a:ln>
                <a:solidFill>
                  <a:srgbClr val="FF8000"/>
                </a:solidFill>
              </a:ln>
              <a:solidFill>
                <a:schemeClr val="bg1"/>
              </a:solidFill>
              <a:latin typeface="Gill Sans"/>
              <a:ea typeface="+mj-ea"/>
              <a:cs typeface="Gill Sans"/>
            </a:endParaRPr>
          </a:p>
        </p:txBody>
      </p:sp>
      <p:sp>
        <p:nvSpPr>
          <p:cNvPr id="5" name="Title 4">
            <a:extLst>
              <a:ext uri="{FF2B5EF4-FFF2-40B4-BE49-F238E27FC236}">
                <a16:creationId xmlns:a16="http://schemas.microsoft.com/office/drawing/2014/main" id="{A4846A48-0C2B-2944-A46E-A4EAE3C19728}"/>
              </a:ext>
            </a:extLst>
          </p:cNvPr>
          <p:cNvSpPr>
            <a:spLocks noGrp="1"/>
          </p:cNvSpPr>
          <p:nvPr>
            <p:ph type="title"/>
          </p:nvPr>
        </p:nvSpPr>
        <p:spPr>
          <a:xfrm>
            <a:off x="628650" y="-100625"/>
            <a:ext cx="7886700" cy="994172"/>
          </a:xfrm>
        </p:spPr>
        <p:txBody>
          <a:bodyPr/>
          <a:lstStyle/>
          <a:p>
            <a:r>
              <a:rPr lang="en-US" dirty="0"/>
              <a:t>Anyone know what this is?</a:t>
            </a:r>
          </a:p>
        </p:txBody>
      </p:sp>
    </p:spTree>
    <p:extLst>
      <p:ext uri="{BB962C8B-B14F-4D97-AF65-F5344CB8AC3E}">
        <p14:creationId xmlns:p14="http://schemas.microsoft.com/office/powerpoint/2010/main" val="825781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975770-BD23-B54A-9D76-7247B47CE714}"/>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2414331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table_04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96" y="177038"/>
            <a:ext cx="7122808" cy="4966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extBox 1">
            <a:extLst>
              <a:ext uri="{FF2B5EF4-FFF2-40B4-BE49-F238E27FC236}">
                <a16:creationId xmlns:a16="http://schemas.microsoft.com/office/drawing/2014/main" id="{76FBDABA-DD24-9D46-8941-8BF4B1ABCE73}"/>
              </a:ext>
            </a:extLst>
          </p:cNvPr>
          <p:cNvSpPr txBox="1"/>
          <p:nvPr/>
        </p:nvSpPr>
        <p:spPr>
          <a:xfrm>
            <a:off x="6151986" y="1089026"/>
            <a:ext cx="570807" cy="825471"/>
          </a:xfrm>
          <a:prstGeom prst="rect">
            <a:avLst/>
          </a:prstGeom>
          <a:noFill/>
        </p:spPr>
        <p:txBody>
          <a:bodyPr wrap="square" rtlCol="0">
            <a:spAutoFit/>
          </a:bodyPr>
          <a:lstStyle/>
          <a:p>
            <a:r>
              <a:rPr lang="en-US" sz="3200" dirty="0">
                <a:solidFill>
                  <a:srgbClr val="C00000"/>
                </a:solidFill>
              </a:rPr>
              <a:t>/</a:t>
            </a:r>
          </a:p>
          <a:p>
            <a:r>
              <a:rPr lang="en-US" sz="2400" dirty="0">
                <a:solidFill>
                  <a:srgbClr val="C00000"/>
                </a:solidFill>
              </a:rPr>
              <a:t>3x</a:t>
            </a:r>
          </a:p>
        </p:txBody>
      </p:sp>
    </p:spTree>
    <p:extLst>
      <p:ext uri="{BB962C8B-B14F-4D97-AF65-F5344CB8AC3E}">
        <p14:creationId xmlns:p14="http://schemas.microsoft.com/office/powerpoint/2010/main" val="4012344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C35A24-F9D1-AC43-90EB-0243D3D35D6C}"/>
              </a:ext>
            </a:extLst>
          </p:cNvPr>
          <p:cNvPicPr>
            <a:picLocks noChangeAspect="1"/>
          </p:cNvPicPr>
          <p:nvPr/>
        </p:nvPicPr>
        <p:blipFill>
          <a:blip r:embed="rId2"/>
          <a:stretch>
            <a:fillRect/>
          </a:stretch>
        </p:blipFill>
        <p:spPr>
          <a:xfrm>
            <a:off x="1438767" y="1524000"/>
            <a:ext cx="6266466" cy="2962656"/>
          </a:xfrm>
          <a:prstGeom prst="rect">
            <a:avLst/>
          </a:prstGeom>
        </p:spPr>
      </p:pic>
      <p:sp>
        <p:nvSpPr>
          <p:cNvPr id="4" name="Title 3">
            <a:extLst>
              <a:ext uri="{FF2B5EF4-FFF2-40B4-BE49-F238E27FC236}">
                <a16:creationId xmlns:a16="http://schemas.microsoft.com/office/drawing/2014/main" id="{65D20775-31BC-484E-B0EA-74656CCF4F79}"/>
              </a:ext>
            </a:extLst>
          </p:cNvPr>
          <p:cNvSpPr>
            <a:spLocks noGrp="1"/>
          </p:cNvSpPr>
          <p:nvPr>
            <p:ph type="title"/>
          </p:nvPr>
        </p:nvSpPr>
        <p:spPr/>
        <p:txBody>
          <a:bodyPr/>
          <a:lstStyle/>
          <a:p>
            <a:r>
              <a:rPr lang="en-US" dirty="0"/>
              <a:t>Technology improvements -&gt; more data</a:t>
            </a:r>
          </a:p>
        </p:txBody>
      </p:sp>
    </p:spTree>
    <p:extLst>
      <p:ext uri="{BB962C8B-B14F-4D97-AF65-F5344CB8AC3E}">
        <p14:creationId xmlns:p14="http://schemas.microsoft.com/office/powerpoint/2010/main" val="589636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28650" y="0"/>
            <a:ext cx="7886700" cy="843934"/>
          </a:xfrm>
        </p:spPr>
        <p:txBody>
          <a:bodyPr>
            <a:normAutofit/>
          </a:bodyPr>
          <a:lstStyle/>
          <a:p>
            <a:pPr eaLnBrk="1" hangingPunct="1"/>
            <a:r>
              <a:rPr lang="en-US" sz="4200" dirty="0"/>
              <a:t>Human Variation</a:t>
            </a:r>
          </a:p>
        </p:txBody>
      </p:sp>
      <p:sp>
        <p:nvSpPr>
          <p:cNvPr id="10243" name="Rectangle 3"/>
          <p:cNvSpPr>
            <a:spLocks noGrp="1" noChangeArrowheads="1"/>
          </p:cNvSpPr>
          <p:nvPr>
            <p:ph idx="1"/>
          </p:nvPr>
        </p:nvSpPr>
        <p:spPr>
          <a:xfrm>
            <a:off x="457200" y="743712"/>
            <a:ext cx="8455152" cy="4218432"/>
          </a:xfrm>
        </p:spPr>
        <p:txBody>
          <a:bodyPr>
            <a:normAutofit/>
          </a:bodyPr>
          <a:lstStyle/>
          <a:p>
            <a:pPr eaLnBrk="1" hangingPunct="1">
              <a:lnSpc>
                <a:spcPct val="80000"/>
              </a:lnSpc>
            </a:pPr>
            <a:r>
              <a:rPr lang="en-US" sz="2400" dirty="0"/>
              <a:t>In human beings, 99.9 percent bases are same.</a:t>
            </a:r>
          </a:p>
          <a:p>
            <a:pPr eaLnBrk="1" hangingPunct="1">
              <a:lnSpc>
                <a:spcPct val="80000"/>
              </a:lnSpc>
            </a:pPr>
            <a:r>
              <a:rPr lang="en-US" sz="2400" dirty="0"/>
              <a:t>Remaining 0.1 percent (~3M bases) makes a person unique. </a:t>
            </a:r>
          </a:p>
          <a:p>
            <a:pPr lvl="1" eaLnBrk="1" hangingPunct="1">
              <a:lnSpc>
                <a:spcPct val="80000"/>
              </a:lnSpc>
            </a:pPr>
            <a:r>
              <a:rPr lang="en-US" sz="2000" dirty="0"/>
              <a:t>Different attributes / characteristics / traits </a:t>
            </a:r>
          </a:p>
          <a:p>
            <a:pPr lvl="2" eaLnBrk="1" hangingPunct="1">
              <a:lnSpc>
                <a:spcPct val="80000"/>
              </a:lnSpc>
            </a:pPr>
            <a:r>
              <a:rPr lang="en-US" sz="1800" dirty="0"/>
              <a:t>how a person looks, </a:t>
            </a:r>
          </a:p>
          <a:p>
            <a:pPr lvl="2" eaLnBrk="1" hangingPunct="1">
              <a:lnSpc>
                <a:spcPct val="80000"/>
              </a:lnSpc>
            </a:pPr>
            <a:r>
              <a:rPr lang="en-US" sz="1800" dirty="0"/>
              <a:t>diseases he or she develops.</a:t>
            </a:r>
            <a:endParaRPr lang="en-US" sz="2000" dirty="0"/>
          </a:p>
          <a:p>
            <a:pPr lvl="1" eaLnBrk="1" hangingPunct="1">
              <a:lnSpc>
                <a:spcPct val="80000"/>
              </a:lnSpc>
              <a:buFont typeface="Arial" pitchFamily="-93" charset="0"/>
              <a:buNone/>
            </a:pPr>
            <a:endParaRPr lang="en-US" sz="2000" dirty="0"/>
          </a:p>
          <a:p>
            <a:pPr eaLnBrk="1" hangingPunct="1">
              <a:lnSpc>
                <a:spcPct val="80000"/>
              </a:lnSpc>
            </a:pPr>
            <a:r>
              <a:rPr lang="en-US" sz="2400" dirty="0"/>
              <a:t>These variations can be:</a:t>
            </a:r>
          </a:p>
          <a:p>
            <a:pPr lvl="1" eaLnBrk="1" hangingPunct="1">
              <a:lnSpc>
                <a:spcPct val="80000"/>
              </a:lnSpc>
            </a:pPr>
            <a:r>
              <a:rPr lang="en-US" sz="2000" dirty="0"/>
              <a:t>Harmless (change in phenotype)</a:t>
            </a:r>
          </a:p>
          <a:p>
            <a:pPr lvl="1" eaLnBrk="1" hangingPunct="1">
              <a:lnSpc>
                <a:spcPct val="80000"/>
              </a:lnSpc>
            </a:pPr>
            <a:r>
              <a:rPr lang="en-US" sz="2000" dirty="0"/>
              <a:t>Harmful (diabetes, cancer, heart disease, Huntington's disease, and hemophilia)</a:t>
            </a:r>
          </a:p>
          <a:p>
            <a:pPr lvl="1" eaLnBrk="1" hangingPunct="1">
              <a:lnSpc>
                <a:spcPct val="80000"/>
              </a:lnSpc>
            </a:pPr>
            <a:r>
              <a:rPr lang="en-US" sz="2000" dirty="0"/>
              <a:t>Latent (variations found in coding and regulatory regions, are not harmful on their own, and the change in each gene only becomes apparent under certain conditions e.g. susceptibility to lung cancer)</a:t>
            </a:r>
          </a:p>
          <a:p>
            <a:pPr lvl="1" eaLnBrk="1" hangingPunct="1">
              <a:lnSpc>
                <a:spcPct val="80000"/>
              </a:lnSpc>
            </a:pPr>
            <a:r>
              <a:rPr lang="en-US" sz="2000" dirty="0"/>
              <a:t>Occasionally beneficial (PCSK9 knockouts have lower cholesterol)</a:t>
            </a:r>
          </a:p>
        </p:txBody>
      </p:sp>
    </p:spTree>
    <p:extLst>
      <p:ext uri="{BB962C8B-B14F-4D97-AF65-F5344CB8AC3E}">
        <p14:creationId xmlns:p14="http://schemas.microsoft.com/office/powerpoint/2010/main" val="1138699318"/>
      </p:ext>
    </p:extLst>
  </p:cSld>
  <p:clrMapOvr>
    <a:masterClrMapping/>
  </p:clrMapOvr>
  <p:transition advClick="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Thanks!</a:t>
            </a:r>
          </a:p>
        </p:txBody>
      </p:sp>
      <p:sp>
        <p:nvSpPr>
          <p:cNvPr id="3" name="Text Placeholder 2">
            <a:extLst>
              <a:ext uri="{FF2B5EF4-FFF2-40B4-BE49-F238E27FC236}">
                <a16:creationId xmlns:a16="http://schemas.microsoft.com/office/drawing/2014/main" id="{FADC5681-8C9B-E944-8274-3D35839415C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41466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2E41-13E2-1943-802A-E7FFC8084749}"/>
              </a:ext>
            </a:extLst>
          </p:cNvPr>
          <p:cNvSpPr>
            <a:spLocks noGrp="1"/>
          </p:cNvSpPr>
          <p:nvPr>
            <p:ph type="title"/>
          </p:nvPr>
        </p:nvSpPr>
        <p:spPr/>
        <p:txBody>
          <a:bodyPr/>
          <a:lstStyle/>
          <a:p>
            <a:r>
              <a:rPr lang="en-US" dirty="0"/>
              <a:t>SNP Microarrays</a:t>
            </a:r>
          </a:p>
        </p:txBody>
      </p:sp>
      <p:sp>
        <p:nvSpPr>
          <p:cNvPr id="3" name="Content Placeholder 2">
            <a:extLst>
              <a:ext uri="{FF2B5EF4-FFF2-40B4-BE49-F238E27FC236}">
                <a16:creationId xmlns:a16="http://schemas.microsoft.com/office/drawing/2014/main" id="{79167358-FB89-FB44-9789-0E3A8DB5CE3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93192FC-A050-D74C-8DE7-C5EABA13BE2D}"/>
              </a:ext>
            </a:extLst>
          </p:cNvPr>
          <p:cNvPicPr>
            <a:picLocks noChangeAspect="1"/>
          </p:cNvPicPr>
          <p:nvPr/>
        </p:nvPicPr>
        <p:blipFill rotWithShape="1">
          <a:blip r:embed="rId2"/>
          <a:srcRect t="28873"/>
          <a:stretch/>
        </p:blipFill>
        <p:spPr>
          <a:xfrm>
            <a:off x="628650" y="987552"/>
            <a:ext cx="7790688" cy="4155948"/>
          </a:xfrm>
          <a:prstGeom prst="rect">
            <a:avLst/>
          </a:prstGeom>
        </p:spPr>
      </p:pic>
      <p:sp>
        <p:nvSpPr>
          <p:cNvPr id="5" name="TextBox 4">
            <a:extLst>
              <a:ext uri="{FF2B5EF4-FFF2-40B4-BE49-F238E27FC236}">
                <a16:creationId xmlns:a16="http://schemas.microsoft.com/office/drawing/2014/main" id="{26BD68F8-DED7-924B-A202-00C753447C30}"/>
              </a:ext>
            </a:extLst>
          </p:cNvPr>
          <p:cNvSpPr txBox="1"/>
          <p:nvPr/>
        </p:nvSpPr>
        <p:spPr>
          <a:xfrm>
            <a:off x="409194" y="3993772"/>
            <a:ext cx="343406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Suffers ascertainment bias</a:t>
            </a:r>
          </a:p>
          <a:p>
            <a:pPr marL="742950" lvl="1" indent="-285750">
              <a:buFont typeface="Arial" panose="020B0604020202020204" pitchFamily="34" charset="0"/>
              <a:buChar char="•"/>
            </a:pPr>
            <a:r>
              <a:rPr lang="en-US" dirty="0"/>
              <a:t>Especially bad for understudied populations	</a:t>
            </a:r>
          </a:p>
        </p:txBody>
      </p:sp>
    </p:spTree>
    <p:extLst>
      <p:ext uri="{BB962C8B-B14F-4D97-AF65-F5344CB8AC3E}">
        <p14:creationId xmlns:p14="http://schemas.microsoft.com/office/powerpoint/2010/main" val="308410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593" y="0"/>
            <a:ext cx="7770813" cy="937185"/>
          </a:xfrm>
        </p:spPr>
        <p:txBody>
          <a:bodyPr>
            <a:normAutofit/>
          </a:bodyPr>
          <a:lstStyle/>
          <a:p>
            <a:r>
              <a:rPr lang="en-US" dirty="0"/>
              <a:t>Next generation sequencing </a:t>
            </a:r>
          </a:p>
        </p:txBody>
      </p:sp>
      <p:sp>
        <p:nvSpPr>
          <p:cNvPr id="3" name="Content Placeholder 2"/>
          <p:cNvSpPr>
            <a:spLocks noGrp="1"/>
          </p:cNvSpPr>
          <p:nvPr>
            <p:ph idx="1"/>
          </p:nvPr>
        </p:nvSpPr>
        <p:spPr>
          <a:xfrm>
            <a:off x="488440" y="1011936"/>
            <a:ext cx="8368602" cy="4724262"/>
          </a:xfrm>
        </p:spPr>
        <p:txBody>
          <a:bodyPr>
            <a:normAutofit/>
          </a:bodyPr>
          <a:lstStyle/>
          <a:p>
            <a:r>
              <a:rPr lang="en-US" sz="2800" dirty="0"/>
              <a:t>First human genome (Human Genome Project)</a:t>
            </a:r>
          </a:p>
          <a:p>
            <a:pPr lvl="1"/>
            <a:r>
              <a:rPr lang="en-US" sz="2600" dirty="0"/>
              <a:t>Took 13 years to complete (in 2003)</a:t>
            </a:r>
          </a:p>
          <a:p>
            <a:pPr lvl="1"/>
            <a:r>
              <a:rPr lang="en-US" sz="2600" dirty="0"/>
              <a:t>Cost $3 billion</a:t>
            </a:r>
          </a:p>
          <a:p>
            <a:endParaRPr lang="en-US" sz="2800" dirty="0"/>
          </a:p>
          <a:p>
            <a:r>
              <a:rPr lang="en-US" sz="2800" dirty="0"/>
              <a:t>Now, with NGS, whole human genome can be sequenced in a single day for a few hundred $</a:t>
            </a:r>
          </a:p>
          <a:p>
            <a:pPr lvl="1"/>
            <a:r>
              <a:rPr lang="en-US" sz="2600" dirty="0"/>
              <a:t>MUCH cheaper to do</a:t>
            </a:r>
          </a:p>
          <a:p>
            <a:pPr lvl="1"/>
            <a:r>
              <a:rPr lang="en-US" sz="2600" dirty="0"/>
              <a:t>High-throughput – massively parallel technology</a:t>
            </a:r>
          </a:p>
          <a:p>
            <a:pPr lvl="1"/>
            <a:r>
              <a:rPr lang="en-US" sz="2600" dirty="0"/>
              <a:t>Takes advantage of bioinformatics</a:t>
            </a:r>
          </a:p>
        </p:txBody>
      </p:sp>
    </p:spTree>
    <p:extLst>
      <p:ext uri="{BB962C8B-B14F-4D97-AF65-F5344CB8AC3E}">
        <p14:creationId xmlns:p14="http://schemas.microsoft.com/office/powerpoint/2010/main" val="323204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E19431-65CC-844B-8C1B-8FC7636B6116}"/>
              </a:ext>
            </a:extLst>
          </p:cNvPr>
          <p:cNvPicPr>
            <a:picLocks noChangeAspect="1"/>
          </p:cNvPicPr>
          <p:nvPr/>
        </p:nvPicPr>
        <p:blipFill>
          <a:blip r:embed="rId3"/>
          <a:stretch>
            <a:fillRect/>
          </a:stretch>
        </p:blipFill>
        <p:spPr>
          <a:xfrm>
            <a:off x="210274" y="118279"/>
            <a:ext cx="8723452" cy="4906942"/>
          </a:xfrm>
          <a:prstGeom prst="rect">
            <a:avLst/>
          </a:prstGeom>
        </p:spPr>
      </p:pic>
      <p:sp>
        <p:nvSpPr>
          <p:cNvPr id="3" name="TextBox 2">
            <a:extLst>
              <a:ext uri="{FF2B5EF4-FFF2-40B4-BE49-F238E27FC236}">
                <a16:creationId xmlns:a16="http://schemas.microsoft.com/office/drawing/2014/main" id="{9A7C5AC4-7900-0D49-9886-2764FB18DD91}"/>
              </a:ext>
            </a:extLst>
          </p:cNvPr>
          <p:cNvSpPr txBox="1"/>
          <p:nvPr/>
        </p:nvSpPr>
        <p:spPr>
          <a:xfrm>
            <a:off x="1226917" y="2202418"/>
            <a:ext cx="2051139" cy="369332"/>
          </a:xfrm>
          <a:prstGeom prst="rect">
            <a:avLst/>
          </a:prstGeom>
          <a:noFill/>
        </p:spPr>
        <p:txBody>
          <a:bodyPr wrap="none" rtlCol="0">
            <a:spAutoFit/>
          </a:bodyPr>
          <a:lstStyle/>
          <a:p>
            <a:r>
              <a:rPr lang="en-US" dirty="0">
                <a:solidFill>
                  <a:schemeClr val="bg1"/>
                </a:solidFill>
              </a:rPr>
              <a:t>Introduction of NGS</a:t>
            </a:r>
          </a:p>
        </p:txBody>
      </p:sp>
      <p:cxnSp>
        <p:nvCxnSpPr>
          <p:cNvPr id="6" name="Straight Arrow Connector 5">
            <a:extLst>
              <a:ext uri="{FF2B5EF4-FFF2-40B4-BE49-F238E27FC236}">
                <a16:creationId xmlns:a16="http://schemas.microsoft.com/office/drawing/2014/main" id="{86CA3E8E-8D35-634B-A9A6-E6607C4A9AA2}"/>
              </a:ext>
            </a:extLst>
          </p:cNvPr>
          <p:cNvCxnSpPr>
            <a:cxnSpLocks/>
          </p:cNvCxnSpPr>
          <p:nvPr/>
        </p:nvCxnSpPr>
        <p:spPr>
          <a:xfrm flipV="1">
            <a:off x="2743200" y="1619734"/>
            <a:ext cx="342662" cy="5826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201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generation sequencing</a:t>
            </a:r>
          </a:p>
        </p:txBody>
      </p:sp>
      <p:sp>
        <p:nvSpPr>
          <p:cNvPr id="3" name="Content Placeholder 2"/>
          <p:cNvSpPr>
            <a:spLocks noGrp="1"/>
          </p:cNvSpPr>
          <p:nvPr>
            <p:ph idx="1"/>
          </p:nvPr>
        </p:nvSpPr>
        <p:spPr/>
        <p:txBody>
          <a:bodyPr>
            <a:normAutofit/>
          </a:bodyPr>
          <a:lstStyle/>
          <a:p>
            <a:r>
              <a:rPr lang="en-US" sz="2800" dirty="0"/>
              <a:t>Illumina is currently the main company that sell sequencing equipment</a:t>
            </a:r>
          </a:p>
          <a:p>
            <a:r>
              <a:rPr lang="en-US" sz="2800" dirty="0"/>
              <a:t>Watch Illumina explanation of how the technology works: </a:t>
            </a:r>
          </a:p>
          <a:p>
            <a:pPr marL="0" indent="0">
              <a:buNone/>
            </a:pPr>
            <a:r>
              <a:rPr lang="en-US" sz="2800" dirty="0"/>
              <a:t>	https://</a:t>
            </a:r>
            <a:r>
              <a:rPr lang="en-US" sz="2800" dirty="0" err="1"/>
              <a:t>youtu.be</a:t>
            </a:r>
            <a:r>
              <a:rPr lang="en-US" sz="2800" dirty="0"/>
              <a:t>/</a:t>
            </a:r>
            <a:r>
              <a:rPr lang="en-US" sz="2800" dirty="0" err="1"/>
              <a:t>womKfikWlxM</a:t>
            </a:r>
            <a:endParaRPr lang="en-US" sz="2800" dirty="0"/>
          </a:p>
        </p:txBody>
      </p:sp>
    </p:spTree>
    <p:extLst>
      <p:ext uri="{BB962C8B-B14F-4D97-AF65-F5344CB8AC3E}">
        <p14:creationId xmlns:p14="http://schemas.microsoft.com/office/powerpoint/2010/main" val="184146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3" descr="fig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425" y="0"/>
            <a:ext cx="3754846"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1" y="696259"/>
            <a:ext cx="4170859" cy="4401205"/>
          </a:xfrm>
          <a:prstGeom prst="rect">
            <a:avLst/>
          </a:prstGeom>
          <a:noFill/>
        </p:spPr>
        <p:txBody>
          <a:bodyPr wrap="square" rtlCol="0">
            <a:spAutoFit/>
          </a:bodyPr>
          <a:lstStyle/>
          <a:p>
            <a:pPr marL="342900" indent="-342900">
              <a:buAutoNum type="arabicParenR"/>
            </a:pPr>
            <a:r>
              <a:rPr lang="en-US" sz="2000" dirty="0">
                <a:cs typeface="Arial"/>
              </a:rPr>
              <a:t>Shear / fragment your DNA into tiny bits</a:t>
            </a:r>
          </a:p>
          <a:p>
            <a:pPr marL="342900" indent="-342900">
              <a:buAutoNum type="arabicParenR"/>
            </a:pPr>
            <a:r>
              <a:rPr lang="en-US" sz="2000" dirty="0">
                <a:cs typeface="Arial"/>
              </a:rPr>
              <a:t>Repair ends and add overhang SNP</a:t>
            </a:r>
          </a:p>
          <a:p>
            <a:pPr marL="342900" indent="-342900">
              <a:buAutoNum type="arabicParenR"/>
            </a:pPr>
            <a:r>
              <a:rPr lang="en-US" sz="2000" dirty="0">
                <a:cs typeface="Arial"/>
              </a:rPr>
              <a:t>Ligate adaptors (and barcodes)</a:t>
            </a:r>
          </a:p>
          <a:p>
            <a:pPr marL="342900" indent="-342900">
              <a:buAutoNum type="arabicParenR"/>
            </a:pPr>
            <a:r>
              <a:rPr lang="en-US" sz="2000" dirty="0">
                <a:cs typeface="Arial"/>
              </a:rPr>
              <a:t>Denature the DNA and then adaptors attach to the flow-cell</a:t>
            </a:r>
          </a:p>
          <a:p>
            <a:pPr marL="342900" indent="-342900">
              <a:buAutoNum type="arabicParenR"/>
            </a:pPr>
            <a:r>
              <a:rPr lang="en-US" sz="2000" dirty="0">
                <a:cs typeface="Arial"/>
              </a:rPr>
              <a:t>Synthesize DNA and wash away original template</a:t>
            </a:r>
          </a:p>
          <a:p>
            <a:pPr marL="342900" indent="-342900">
              <a:buAutoNum type="arabicParenR"/>
            </a:pPr>
            <a:r>
              <a:rPr lang="en-US" sz="2000" dirty="0">
                <a:cs typeface="Arial"/>
              </a:rPr>
              <a:t>Bridge amplification, other end of the adaptor attaches to the flow cell to form a bridge.</a:t>
            </a:r>
          </a:p>
          <a:p>
            <a:pPr marL="342900" indent="-342900">
              <a:buAutoNum type="arabicParenR"/>
            </a:pPr>
            <a:r>
              <a:rPr lang="en-US" sz="2000" dirty="0">
                <a:cs typeface="Arial"/>
              </a:rPr>
              <a:t>Hybridized primer extended by polymerases created a double stranded bridge</a:t>
            </a:r>
          </a:p>
        </p:txBody>
      </p:sp>
      <p:sp>
        <p:nvSpPr>
          <p:cNvPr id="3" name="Title 2">
            <a:extLst>
              <a:ext uri="{FF2B5EF4-FFF2-40B4-BE49-F238E27FC236}">
                <a16:creationId xmlns:a16="http://schemas.microsoft.com/office/drawing/2014/main" id="{4BD443A5-C15E-4945-8226-1673E3E07A95}"/>
              </a:ext>
            </a:extLst>
          </p:cNvPr>
          <p:cNvSpPr>
            <a:spLocks noGrp="1"/>
          </p:cNvSpPr>
          <p:nvPr>
            <p:ph type="title"/>
          </p:nvPr>
        </p:nvSpPr>
        <p:spPr>
          <a:xfrm>
            <a:off x="7840" y="0"/>
            <a:ext cx="7886700" cy="696259"/>
          </a:xfrm>
        </p:spPr>
        <p:txBody>
          <a:bodyPr/>
          <a:lstStyle/>
          <a:p>
            <a:r>
              <a:rPr lang="en-US" dirty="0"/>
              <a:t>Next gen sequencing</a:t>
            </a:r>
          </a:p>
        </p:txBody>
      </p:sp>
    </p:spTree>
    <p:extLst>
      <p:ext uri="{BB962C8B-B14F-4D97-AF65-F5344CB8AC3E}">
        <p14:creationId xmlns:p14="http://schemas.microsoft.com/office/powerpoint/2010/main" val="3844816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373857"/>
            <a:ext cx="4170859" cy="5078313"/>
          </a:xfrm>
          <a:prstGeom prst="rect">
            <a:avLst/>
          </a:prstGeom>
          <a:noFill/>
        </p:spPr>
        <p:txBody>
          <a:bodyPr wrap="square" rtlCol="0">
            <a:spAutoFit/>
          </a:bodyPr>
          <a:lstStyle/>
          <a:p>
            <a:pPr marL="342900" indent="-342900">
              <a:buFont typeface="+mj-lt"/>
              <a:buAutoNum type="arabicParenR" startAt="8"/>
            </a:pPr>
            <a:r>
              <a:rPr lang="en-US" dirty="0">
                <a:cs typeface="Arial"/>
              </a:rPr>
              <a:t>Detach 5’ end, de-nature DNA and repeat bridge amplification until you have a cluster of identical DNA templates</a:t>
            </a:r>
          </a:p>
          <a:p>
            <a:pPr marL="342900" indent="-342900">
              <a:buFont typeface="+mj-lt"/>
              <a:buAutoNum type="arabicParenR" startAt="8"/>
            </a:pPr>
            <a:r>
              <a:rPr lang="en-US" dirty="0">
                <a:cs typeface="Arial"/>
              </a:rPr>
              <a:t>Reverse strands are cleaved washed away – leaving only the forward strand</a:t>
            </a:r>
          </a:p>
          <a:p>
            <a:pPr marL="342900" indent="-342900">
              <a:buFont typeface="+mj-lt"/>
              <a:buAutoNum type="arabicParenR" startAt="8"/>
            </a:pPr>
            <a:r>
              <a:rPr lang="en-US" dirty="0">
                <a:cs typeface="Arial"/>
              </a:rPr>
              <a:t> Why? </a:t>
            </a:r>
          </a:p>
          <a:p>
            <a:pPr marL="342900" indent="-342900">
              <a:buFont typeface="+mj-lt"/>
              <a:buAutoNum type="arabicParenR" startAt="8"/>
            </a:pPr>
            <a:r>
              <a:rPr lang="en-US" dirty="0">
                <a:cs typeface="Arial"/>
              </a:rPr>
              <a:t> Process can be repeated for the reverse strands</a:t>
            </a:r>
          </a:p>
          <a:p>
            <a:pPr marL="342900" indent="-342900">
              <a:buFont typeface="+mj-lt"/>
              <a:buAutoNum type="arabicParenR" startAt="8"/>
            </a:pPr>
            <a:r>
              <a:rPr lang="en-US" dirty="0">
                <a:cs typeface="Arial"/>
              </a:rPr>
              <a:t> Add sequencing primer and fluorescent NTPs</a:t>
            </a:r>
          </a:p>
          <a:p>
            <a:pPr marL="342900" indent="-342900">
              <a:buFont typeface="+mj-lt"/>
              <a:buAutoNum type="arabicParenR" startAt="8"/>
            </a:pPr>
            <a:r>
              <a:rPr lang="en-US" dirty="0">
                <a:cs typeface="Arial"/>
              </a:rPr>
              <a:t>Tiny camera captures the fluorescing clusters in real time as the NTPs are added – typically about 35-125 base pairs</a:t>
            </a:r>
          </a:p>
          <a:p>
            <a:pPr marL="342900" indent="-342900">
              <a:buFont typeface="+mj-lt"/>
              <a:buAutoNum type="arabicParenR" startAt="8"/>
            </a:pPr>
            <a:r>
              <a:rPr lang="en-US" dirty="0">
                <a:cs typeface="Arial"/>
              </a:rPr>
              <a:t> Output are the forward and reverse sequences for short reads.</a:t>
            </a:r>
          </a:p>
          <a:p>
            <a:endParaRPr lang="en-US" dirty="0">
              <a:cs typeface="Arial"/>
            </a:endParaRPr>
          </a:p>
        </p:txBody>
      </p:sp>
      <p:pic>
        <p:nvPicPr>
          <p:cNvPr id="6" name="Picture 3" descr="figure 4">
            <a:extLst>
              <a:ext uri="{FF2B5EF4-FFF2-40B4-BE49-F238E27FC236}">
                <a16:creationId xmlns:a16="http://schemas.microsoft.com/office/drawing/2014/main" id="{BBBE3043-36BF-DC4B-BEEA-76084386E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425" y="0"/>
            <a:ext cx="3754846" cy="514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7864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 time base calling</a:t>
            </a:r>
          </a:p>
        </p:txBody>
      </p:sp>
      <p:pic>
        <p:nvPicPr>
          <p:cNvPr id="8" name="Picture 7"/>
          <p:cNvPicPr>
            <a:picLocks noChangeAspect="1"/>
          </p:cNvPicPr>
          <p:nvPr/>
        </p:nvPicPr>
        <p:blipFill>
          <a:blip r:embed="rId3"/>
          <a:stretch>
            <a:fillRect/>
          </a:stretch>
        </p:blipFill>
        <p:spPr>
          <a:xfrm>
            <a:off x="367214" y="1292621"/>
            <a:ext cx="8291958" cy="3969929"/>
          </a:xfrm>
          <a:prstGeom prst="rect">
            <a:avLst/>
          </a:prstGeom>
        </p:spPr>
      </p:pic>
    </p:spTree>
    <p:extLst>
      <p:ext uri="{BB962C8B-B14F-4D97-AF65-F5344CB8AC3E}">
        <p14:creationId xmlns:p14="http://schemas.microsoft.com/office/powerpoint/2010/main" val="1865915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1425-17F6-2B4B-9FA7-869552F726D8}"/>
              </a:ext>
            </a:extLst>
          </p:cNvPr>
          <p:cNvSpPr>
            <a:spLocks noGrp="1"/>
          </p:cNvSpPr>
          <p:nvPr>
            <p:ph type="title"/>
          </p:nvPr>
        </p:nvSpPr>
        <p:spPr/>
        <p:txBody>
          <a:bodyPr/>
          <a:lstStyle/>
          <a:p>
            <a:r>
              <a:rPr lang="en-US" dirty="0"/>
              <a:t>Calling SNPs from short reads</a:t>
            </a:r>
          </a:p>
        </p:txBody>
      </p:sp>
      <p:sp>
        <p:nvSpPr>
          <p:cNvPr id="3" name="Content Placeholder 2">
            <a:extLst>
              <a:ext uri="{FF2B5EF4-FFF2-40B4-BE49-F238E27FC236}">
                <a16:creationId xmlns:a16="http://schemas.microsoft.com/office/drawing/2014/main" id="{D9D0AF30-3A88-8248-8CBC-843A8230386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7428601-E7CA-B341-83B4-0B7C965AABAA}"/>
              </a:ext>
            </a:extLst>
          </p:cNvPr>
          <p:cNvPicPr>
            <a:picLocks noChangeAspect="1"/>
          </p:cNvPicPr>
          <p:nvPr/>
        </p:nvPicPr>
        <p:blipFill rotWithShape="1">
          <a:blip r:embed="rId2"/>
          <a:srcRect t="30990"/>
          <a:stretch/>
        </p:blipFill>
        <p:spPr>
          <a:xfrm>
            <a:off x="841248" y="1198147"/>
            <a:ext cx="7886700" cy="4081983"/>
          </a:xfrm>
          <a:prstGeom prst="rect">
            <a:avLst/>
          </a:prstGeom>
        </p:spPr>
      </p:pic>
    </p:spTree>
    <p:extLst>
      <p:ext uri="{BB962C8B-B14F-4D97-AF65-F5344CB8AC3E}">
        <p14:creationId xmlns:p14="http://schemas.microsoft.com/office/powerpoint/2010/main" val="39952722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13876</TotalTime>
  <Words>619</Words>
  <Application>Microsoft Macintosh PowerPoint</Application>
  <PresentationFormat>On-screen Show (16:9)</PresentationFormat>
  <Paragraphs>76</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Gill Sans</vt:lpstr>
      <vt:lpstr>Office Theme</vt:lpstr>
      <vt:lpstr>Sequencing technology and the Human Genome Project</vt:lpstr>
      <vt:lpstr>SNP Microarrays</vt:lpstr>
      <vt:lpstr>Next generation sequencing </vt:lpstr>
      <vt:lpstr>PowerPoint Presentation</vt:lpstr>
      <vt:lpstr>Next generation sequencing</vt:lpstr>
      <vt:lpstr>Next gen sequencing</vt:lpstr>
      <vt:lpstr>PowerPoint Presentation</vt:lpstr>
      <vt:lpstr>Real time base calling</vt:lpstr>
      <vt:lpstr>Calling SNPs from short reads</vt:lpstr>
      <vt:lpstr>NGS data</vt:lpstr>
      <vt:lpstr>Anyone know what this is?</vt:lpstr>
      <vt:lpstr>PowerPoint Presentation</vt:lpstr>
      <vt:lpstr>PowerPoint Presentation</vt:lpstr>
      <vt:lpstr>Technology improvements -&gt; more data</vt:lpstr>
      <vt:lpstr>Human Variation</vt:lpstr>
      <vt:lpstr>Thanks!</vt:lpstr>
    </vt:vector>
  </TitlesOfParts>
  <Company>Stony Brook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Brenna Henn</dc:creator>
  <cp:lastModifiedBy>Konrad Karczewski</cp:lastModifiedBy>
  <cp:revision>108</cp:revision>
  <dcterms:created xsi:type="dcterms:W3CDTF">2014-02-12T14:17:22Z</dcterms:created>
  <dcterms:modified xsi:type="dcterms:W3CDTF">2021-11-15T16:24:27Z</dcterms:modified>
</cp:coreProperties>
</file>